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8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77" r:id="rId3"/>
    <p:sldId id="274" r:id="rId4"/>
    <p:sldId id="275" r:id="rId5"/>
    <p:sldId id="290" r:id="rId6"/>
    <p:sldId id="258" r:id="rId7"/>
    <p:sldId id="259" r:id="rId8"/>
    <p:sldId id="293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94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890" autoAdjust="0"/>
  </p:normalViewPr>
  <p:slideViewPr>
    <p:cSldViewPr snapToGrid="0">
      <p:cViewPr varScale="1">
        <p:scale>
          <a:sx n="63" d="100"/>
          <a:sy n="63" d="100"/>
        </p:scale>
        <p:origin x="14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76290-2327-42D0-BCE0-E992E8D6E5D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668F1-D5DA-40BB-84BE-C2DD9943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1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TIME: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If student is not able to complete (quality) written work on time, consider shortening amount of writing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Otherwise it encourages students to ‘rush’…forming bad habits</a:t>
            </a:r>
            <a:endParaRPr lang="en-US" dirty="0">
              <a:sym typeface="Wingdings" panose="05000000000000000000" pitchFamily="2" charset="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Demands: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Copy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Up/down eye movements, vs side/side (saccades)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0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Who needs to try to ‘dial’ a phone number to remember what it is?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MOTOR MEMORY</a:t>
            </a:r>
          </a:p>
          <a:p>
            <a:pPr lvl="2"/>
            <a:r>
              <a:rPr lang="en-US" dirty="0"/>
              <a:t>Increased resistance promotes motor memory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3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5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Stability includes 4 main components: Posture, shoulder, wrist, grasp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97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Support wrist (not</a:t>
            </a:r>
            <a:r>
              <a:rPr lang="en-US" baseline="0" dirty="0"/>
              <a:t> floating)—for vertical surfaces and everything but shoulder strengthening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06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8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</a:t>
            </a:r>
            <a:r>
              <a:rPr lang="en-US" baseline="0" dirty="0"/>
              <a:t> of these have to do with reducing visual difficulty so can focus on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44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increases behavior problems because it reduces sensory modulation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55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Consistency:</a:t>
            </a:r>
          </a:p>
          <a:p>
            <a:r>
              <a:rPr lang="en-US" dirty="0"/>
              <a:t>	-Also includes consistency with instructions and cues (start at the top), etc. Thi</a:t>
            </a:r>
            <a:r>
              <a:rPr lang="en-US" baseline="0" dirty="0"/>
              <a:t>s is one reason why a specific handwriting program is recommended…in the class it helps teacher be consistent. In the school, it helps students as they transition between classes, teachers, and grades—including the dual immersion program)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68F1-D5DA-40BB-84BE-C2DD99439E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8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FF53D-A18E-4E0A-BCCC-464DB5B6A331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0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6D3A0-7DBC-406E-81D6-B8076941F299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6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D4E6-4362-4B50-869E-028AE59ED306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95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FF53D-A18E-4E0A-BCCC-464DB5B6A331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21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A8E0-9501-4CAC-95C6-E31E8738DDE2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48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B72DA-902C-4BEA-AAF0-1A81A87457DD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92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85F6F-E74F-4BE3-B6E6-D24CB2C37F3D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49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DB965-CB2D-4439-A537-FC7FD32D0F98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12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232C8-1623-4FA4-BAEF-07FF7A468237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32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1C053-E6DC-411B-B2DA-C709A4420974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47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D33C4-8838-4096-9D74-BE2FCDB954E1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8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A8E0-9501-4CAC-95C6-E31E8738DDE2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865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E39A4-90FC-4A83-B126-5EEFDC476783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09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6D3A0-7DBC-406E-81D6-B8076941F299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74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D4E6-4362-4B50-869E-028AE59ED306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B72DA-902C-4BEA-AAF0-1A81A87457DD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85F6F-E74F-4BE3-B6E6-D24CB2C37F3D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DB965-CB2D-4439-A537-FC7FD32D0F98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232C8-1623-4FA4-BAEF-07FF7A468237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4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1C053-E6DC-411B-B2DA-C709A4420974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5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D33C4-8838-4096-9D74-BE2FCDB954E1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7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E39A4-90FC-4A83-B126-5EEFDC476783}" type="slidenum">
              <a:rPr lang="es-ES" altLang="en-US">
                <a:solidFill>
                  <a:srgbClr val="000000"/>
                </a:solidFill>
              </a:rPr>
              <a:pPr/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375C59-30E5-47FC-B1A6-17DBD1362520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5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375C59-30E5-47FC-B1A6-17DBD1362520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8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Relationship Id="rId4" Type="http://schemas.openxmlformats.org/officeDocument/2006/relationships/hyperlink" Target="http://www.slideshare.net/carrollamyp/occupational-therapy-in-school-settings1162012re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979963" y="3826412"/>
            <a:ext cx="5449400" cy="1042451"/>
          </a:xfrm>
        </p:spPr>
        <p:txBody>
          <a:bodyPr anchor="ctr"/>
          <a:lstStyle/>
          <a:p>
            <a:pPr algn="r"/>
            <a:r>
              <a:rPr lang="en-US" sz="3600" dirty="0"/>
              <a:t>HANDWRITING BASICS</a:t>
            </a:r>
            <a:endParaRPr lang="es-ES" altLang="en-US" sz="3600" b="1" dirty="0">
              <a:solidFill>
                <a:schemeClr val="bg2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6971788" y="4742254"/>
            <a:ext cx="3457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>
                <a:solidFill>
                  <a:srgbClr val="808080"/>
                </a:solidFill>
              </a:rPr>
              <a:t>And Other Fine Motor Tasks</a:t>
            </a:r>
          </a:p>
        </p:txBody>
      </p:sp>
      <p:sp>
        <p:nvSpPr>
          <p:cNvPr id="4" name="Rectangle 169"/>
          <p:cNvSpPr>
            <a:spLocks noChangeArrowheads="1"/>
          </p:cNvSpPr>
          <p:nvPr/>
        </p:nvSpPr>
        <p:spPr bwMode="auto">
          <a:xfrm>
            <a:off x="0" y="0"/>
            <a:ext cx="3457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>
                <a:solidFill>
                  <a:srgbClr val="808080"/>
                </a:solidFill>
              </a:rPr>
              <a:t>Richard Hagen, MOTR/L</a:t>
            </a:r>
          </a:p>
        </p:txBody>
      </p:sp>
    </p:spTree>
    <p:extLst>
      <p:ext uri="{BB962C8B-B14F-4D97-AF65-F5344CB8AC3E}">
        <p14:creationId xmlns:p14="http://schemas.microsoft.com/office/powerpoint/2010/main" val="55990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Grasp Intervention </a:t>
            </a:r>
            <a:br>
              <a:rPr lang="en-US" dirty="0"/>
            </a:br>
            <a:r>
              <a:rPr lang="en-US" dirty="0"/>
              <a:t>	(1. Stability and Motor Control )</a:t>
            </a:r>
          </a:p>
        </p:txBody>
      </p:sp>
      <p:pic>
        <p:nvPicPr>
          <p:cNvPr id="2050" name="Picture 2" descr="http://image.slidesharecdn.com/occupationaltherapyinschoolsettings-1-16-2012-rev-120208075952-phpapp02/95/occupational-therapy-in-school-settings1162012rev-31-728.jpg?cb=134745604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50" y="1656471"/>
            <a:ext cx="7050047" cy="528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00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Bilateral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6810"/>
            <a:ext cx="5384800" cy="4525963"/>
          </a:xfrm>
        </p:spPr>
        <p:txBody>
          <a:bodyPr>
            <a:normAutofit/>
          </a:bodyPr>
          <a:lstStyle/>
          <a:p>
            <a:r>
              <a:rPr lang="en-US" dirty="0"/>
              <a:t>Stabilize paper</a:t>
            </a:r>
          </a:p>
          <a:p>
            <a:r>
              <a:rPr lang="en-US" dirty="0"/>
              <a:t>Interventions</a:t>
            </a:r>
          </a:p>
          <a:p>
            <a:pPr lvl="1"/>
            <a:r>
              <a:rPr lang="en-US" dirty="0"/>
              <a:t>Tying</a:t>
            </a:r>
          </a:p>
          <a:p>
            <a:pPr lvl="1"/>
            <a:r>
              <a:rPr lang="en-US" dirty="0"/>
              <a:t>Lacing</a:t>
            </a:r>
          </a:p>
          <a:p>
            <a:pPr lvl="1"/>
            <a:r>
              <a:rPr lang="en-US" dirty="0"/>
              <a:t>Coin flipping</a:t>
            </a:r>
          </a:p>
          <a:p>
            <a:pPr lvl="1"/>
            <a:r>
              <a:rPr lang="en-US" dirty="0"/>
              <a:t>Putty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6809"/>
            <a:ext cx="5384800" cy="4525963"/>
          </a:xfrm>
        </p:spPr>
        <p:txBody>
          <a:bodyPr>
            <a:normAutofit/>
          </a:bodyPr>
          <a:lstStyle/>
          <a:p>
            <a:r>
              <a:rPr lang="en-US" dirty="0"/>
              <a:t>…Interventions</a:t>
            </a:r>
          </a:p>
          <a:p>
            <a:pPr lvl="1"/>
            <a:r>
              <a:rPr lang="en-US" dirty="0"/>
              <a:t>Etch a sketch</a:t>
            </a:r>
          </a:p>
          <a:p>
            <a:pPr lvl="1"/>
            <a:r>
              <a:rPr lang="en-US" dirty="0"/>
              <a:t>Parachute</a:t>
            </a:r>
          </a:p>
          <a:p>
            <a:pPr lvl="1"/>
            <a:r>
              <a:rPr lang="en-US" dirty="0"/>
              <a:t>Jump rope</a:t>
            </a:r>
          </a:p>
          <a:p>
            <a:pPr lvl="1"/>
            <a:r>
              <a:rPr lang="en-US" dirty="0"/>
              <a:t>Large paper on board (must hold with one hand to write with other)</a:t>
            </a:r>
          </a:p>
          <a:p>
            <a:pPr lvl="1"/>
            <a:r>
              <a:rPr lang="en-US" dirty="0"/>
              <a:t>Scooter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42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Visual Skills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98" y="1670539"/>
            <a:ext cx="10972800" cy="4525963"/>
          </a:xfrm>
        </p:spPr>
        <p:txBody>
          <a:bodyPr/>
          <a:lstStyle/>
          <a:p>
            <a:r>
              <a:rPr lang="en-US" dirty="0"/>
              <a:t>Acuity</a:t>
            </a:r>
          </a:p>
          <a:p>
            <a:r>
              <a:rPr lang="en-US" dirty="0" err="1"/>
              <a:t>Occular</a:t>
            </a:r>
            <a:r>
              <a:rPr lang="en-US" dirty="0"/>
              <a:t> Motor</a:t>
            </a:r>
          </a:p>
          <a:p>
            <a:r>
              <a:rPr lang="en-US" dirty="0"/>
              <a:t>Visual-Perceptual</a:t>
            </a:r>
          </a:p>
          <a:p>
            <a:r>
              <a:rPr lang="en-US" dirty="0"/>
              <a:t>Visual-motor integration</a:t>
            </a:r>
          </a:p>
          <a:p>
            <a:pPr lvl="1"/>
            <a:r>
              <a:rPr lang="en-US" dirty="0"/>
              <a:t>Developmental Sequence for copying/drawing lines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5" descr="http://image.slidesharecdn.com/occupationaltherapyinschoolsettings-1-16-2012-rev-120208075952-phpapp02/95/occupational-therapy-in-school-settings1162012rev-39-728.jpg?cb=134745604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36"/>
          <a:stretch/>
        </p:blipFill>
        <p:spPr bwMode="auto">
          <a:xfrm>
            <a:off x="1984716" y="4649225"/>
            <a:ext cx="8256563" cy="2208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7990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Visual Skills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8675"/>
            <a:ext cx="10972800" cy="4525963"/>
          </a:xfrm>
        </p:spPr>
        <p:txBody>
          <a:bodyPr/>
          <a:lstStyle/>
          <a:p>
            <a:r>
              <a:rPr lang="en-US" dirty="0"/>
              <a:t>Interventions</a:t>
            </a:r>
          </a:p>
          <a:p>
            <a:pPr lvl="1"/>
            <a:r>
              <a:rPr lang="en-US" dirty="0"/>
              <a:t>Remove clutter</a:t>
            </a:r>
          </a:p>
          <a:p>
            <a:pPr lvl="1"/>
            <a:r>
              <a:rPr lang="en-US" dirty="0"/>
              <a:t>Help identify area (highlight….example)</a:t>
            </a:r>
          </a:p>
          <a:p>
            <a:pPr lvl="1"/>
            <a:r>
              <a:rPr lang="en-US" dirty="0"/>
              <a:t>Reversals</a:t>
            </a:r>
          </a:p>
          <a:p>
            <a:pPr lvl="2"/>
            <a:r>
              <a:rPr lang="en-US" dirty="0"/>
              <a:t>Gray block paper/rectangle</a:t>
            </a:r>
          </a:p>
          <a:p>
            <a:pPr lvl="2"/>
            <a:r>
              <a:rPr lang="en-US" dirty="0"/>
              <a:t>Letter formation patterns</a:t>
            </a:r>
          </a:p>
          <a:p>
            <a:pPr lvl="1"/>
            <a:r>
              <a:rPr lang="en-US" dirty="0"/>
              <a:t>Spacing</a:t>
            </a:r>
          </a:p>
          <a:p>
            <a:pPr lvl="2"/>
            <a:r>
              <a:rPr lang="en-US" dirty="0"/>
              <a:t>Exaggerate space</a:t>
            </a:r>
          </a:p>
          <a:p>
            <a:pPr lvl="2"/>
            <a:r>
              <a:rPr lang="en-US" dirty="0"/>
              <a:t>Spacer (finger, object)</a:t>
            </a:r>
          </a:p>
          <a:p>
            <a:pPr lvl="1"/>
            <a:r>
              <a:rPr lang="en-US" dirty="0"/>
              <a:t>*Visual skills develop simultaneous with movement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57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Sensory regulation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6810"/>
            <a:ext cx="10972800" cy="4525963"/>
          </a:xfrm>
        </p:spPr>
        <p:txBody>
          <a:bodyPr/>
          <a:lstStyle/>
          <a:p>
            <a:r>
              <a:rPr lang="en-US" dirty="0"/>
              <a:t>Avoid using recess to make up for handwriting/homework time</a:t>
            </a:r>
          </a:p>
          <a:p>
            <a:pPr lvl="1"/>
            <a:r>
              <a:rPr lang="en-US" dirty="0"/>
              <a:t>Avoid using recess to “discipline” behavior</a:t>
            </a:r>
          </a:p>
        </p:txBody>
      </p:sp>
    </p:spTree>
    <p:extLst>
      <p:ext uri="{BB962C8B-B14F-4D97-AF65-F5344CB8AC3E}">
        <p14:creationId xmlns:p14="http://schemas.microsoft.com/office/powerpoint/2010/main" val="1002357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Praxis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8675"/>
            <a:ext cx="10972800" cy="4525963"/>
          </a:xfrm>
        </p:spPr>
        <p:txBody>
          <a:bodyPr/>
          <a:lstStyle/>
          <a:p>
            <a:r>
              <a:rPr lang="en-US" dirty="0"/>
              <a:t>“ The ability to plan and execute motor sequences” (motor planning)</a:t>
            </a:r>
          </a:p>
          <a:p>
            <a:pPr lvl="1"/>
            <a:r>
              <a:rPr lang="en-US" dirty="0"/>
              <a:t>Dyspraxia will not be ‘outgrown’</a:t>
            </a:r>
          </a:p>
          <a:p>
            <a:pPr lvl="1"/>
            <a:endParaRPr lang="en-US" dirty="0"/>
          </a:p>
        </p:txBody>
      </p:sp>
      <p:pic>
        <p:nvPicPr>
          <p:cNvPr id="4" name="Picture 2" descr="http://images.cpcache.com/merchandise/514_230x230_NoPeel.jpg?region=name:FrontCenter,id:21223178,w: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599" y="3146514"/>
            <a:ext cx="3516161" cy="351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09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(6. Praxis)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2742"/>
            <a:ext cx="10972800" cy="4525963"/>
          </a:xfrm>
        </p:spPr>
        <p:txBody>
          <a:bodyPr/>
          <a:lstStyle/>
          <a:p>
            <a:r>
              <a:rPr lang="en-US" dirty="0"/>
              <a:t>Signs of dyspraxia</a:t>
            </a:r>
          </a:p>
          <a:p>
            <a:pPr lvl="1"/>
            <a:r>
              <a:rPr lang="en-US" dirty="0"/>
              <a:t>Difficulty establishing routines</a:t>
            </a:r>
          </a:p>
          <a:p>
            <a:pPr lvl="1"/>
            <a:r>
              <a:rPr lang="en-US" dirty="0"/>
              <a:t>Difficulty with self-care tasks (especially more complex)</a:t>
            </a:r>
          </a:p>
          <a:p>
            <a:pPr lvl="1"/>
            <a:r>
              <a:rPr lang="en-US" dirty="0"/>
              <a:t>Labored handwriting</a:t>
            </a:r>
          </a:p>
          <a:p>
            <a:pPr lvl="1"/>
            <a:r>
              <a:rPr lang="en-US" dirty="0"/>
              <a:t>Difficulty at recess/gym</a:t>
            </a:r>
          </a:p>
          <a:p>
            <a:pPr lvl="1"/>
            <a:r>
              <a:rPr lang="en-US" dirty="0"/>
              <a:t>Increased time to complete tasks</a:t>
            </a:r>
          </a:p>
          <a:p>
            <a:pPr lvl="1"/>
            <a:r>
              <a:rPr lang="en-US" dirty="0"/>
              <a:t>Resistant to new activities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58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(6. Praxis)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2742"/>
            <a:ext cx="10972800" cy="4525963"/>
          </a:xfrm>
        </p:spPr>
        <p:txBody>
          <a:bodyPr/>
          <a:lstStyle/>
          <a:p>
            <a:r>
              <a:rPr lang="en-US" dirty="0"/>
              <a:t>Intervention</a:t>
            </a:r>
          </a:p>
          <a:p>
            <a:pPr lvl="1"/>
            <a:r>
              <a:rPr lang="en-US" dirty="0"/>
              <a:t>Task-specific interventions. </a:t>
            </a:r>
          </a:p>
          <a:p>
            <a:pPr lvl="2"/>
            <a:r>
              <a:rPr lang="en-US" dirty="0"/>
              <a:t>Must include errorless learning, repetition, simplified motoric task initially</a:t>
            </a:r>
          </a:p>
          <a:p>
            <a:pPr lvl="1"/>
            <a:r>
              <a:rPr lang="en-US" dirty="0"/>
              <a:t>ASK YOUR OT FOR IDEAS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53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081"/>
            <a:ext cx="10972800" cy="4525963"/>
          </a:xfrm>
        </p:spPr>
        <p:txBody>
          <a:bodyPr/>
          <a:lstStyle/>
          <a:p>
            <a:r>
              <a:rPr lang="en-US" dirty="0"/>
              <a:t>Establish routines</a:t>
            </a:r>
          </a:p>
          <a:p>
            <a:r>
              <a:rPr lang="en-US" dirty="0"/>
              <a:t>Provide cues </a:t>
            </a:r>
          </a:p>
          <a:p>
            <a:pPr lvl="1"/>
            <a:r>
              <a:rPr lang="en-US" dirty="0"/>
              <a:t>Sensory</a:t>
            </a:r>
          </a:p>
          <a:p>
            <a:pPr lvl="1"/>
            <a:r>
              <a:rPr lang="en-US" dirty="0"/>
              <a:t>Visual</a:t>
            </a:r>
          </a:p>
          <a:p>
            <a:r>
              <a:rPr lang="en-US" dirty="0"/>
              <a:t>Consistency with tasks and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1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6810"/>
            <a:ext cx="10972800" cy="4525963"/>
          </a:xfrm>
        </p:spPr>
        <p:txBody>
          <a:bodyPr/>
          <a:lstStyle/>
          <a:p>
            <a:r>
              <a:rPr lang="en-US" dirty="0"/>
              <a:t>Carroll, A. (2012). </a:t>
            </a:r>
            <a:r>
              <a:rPr lang="en-US" i="1" dirty="0"/>
              <a:t>Occupational Therapy in U.S. School Settings </a:t>
            </a:r>
            <a:r>
              <a:rPr lang="en-US" dirty="0"/>
              <a:t>[</a:t>
            </a:r>
            <a:r>
              <a:rPr lang="en-US" dirty="0" err="1"/>
              <a:t>Powerpoint</a:t>
            </a:r>
            <a:r>
              <a:rPr lang="en-US" dirty="0"/>
              <a:t> Slides]. Retrieved from </a:t>
            </a:r>
            <a:r>
              <a:rPr lang="en-US" dirty="0">
                <a:hlinkClick r:id="rId4"/>
              </a:rPr>
              <a:t>http://www.slideshare.net/carrollamyp/occupational-therapy-in-school-settings1162012rev</a:t>
            </a:r>
            <a:endParaRPr lang="en-US" dirty="0"/>
          </a:p>
          <a:p>
            <a:r>
              <a:rPr lang="en-US" dirty="0" err="1"/>
              <a:t>Oversteg</a:t>
            </a:r>
            <a:r>
              <a:rPr lang="en-US" dirty="0"/>
              <a:t>, M. (2000). </a:t>
            </a:r>
            <a:r>
              <a:rPr lang="en-US" i="1" dirty="0"/>
              <a:t>Handwriting, Short and Sweet…Just the basics </a:t>
            </a:r>
            <a:r>
              <a:rPr lang="en-US" dirty="0"/>
              <a:t>(PDF document).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64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at outset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0540"/>
            <a:ext cx="10972800" cy="4525963"/>
          </a:xfrm>
        </p:spPr>
        <p:txBody>
          <a:bodyPr/>
          <a:lstStyle/>
          <a:p>
            <a:r>
              <a:rPr lang="en-US" dirty="0"/>
              <a:t>Adopt handwriting curriculum</a:t>
            </a:r>
          </a:p>
          <a:p>
            <a:r>
              <a:rPr lang="en-US" dirty="0"/>
              <a:t>Provide sufficient time for students to complete work</a:t>
            </a:r>
          </a:p>
          <a:p>
            <a:r>
              <a:rPr lang="en-US" dirty="0">
                <a:sym typeface="Wingdings" panose="05000000000000000000" pitchFamily="2" charset="2"/>
              </a:rPr>
              <a:t>Consider reducing demands to increase legibility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Enlarge print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Copy from desk rather than whiteboard/projector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64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at outset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4945"/>
            <a:ext cx="10972800" cy="4525963"/>
          </a:xfrm>
        </p:spPr>
        <p:txBody>
          <a:bodyPr/>
          <a:lstStyle/>
          <a:p>
            <a:r>
              <a:rPr lang="en-US" dirty="0"/>
              <a:t>Writing</a:t>
            </a:r>
          </a:p>
          <a:p>
            <a:pPr lvl="1"/>
            <a:r>
              <a:rPr lang="en-US" dirty="0"/>
              <a:t>Increase resistance and repetition</a:t>
            </a:r>
          </a:p>
          <a:p>
            <a:r>
              <a:rPr lang="en-US" dirty="0"/>
              <a:t>Motor Memory ideas</a:t>
            </a:r>
          </a:p>
          <a:p>
            <a:pPr lvl="1"/>
            <a:r>
              <a:rPr lang="en-US" dirty="0"/>
              <a:t>Several papers underneath one writing on</a:t>
            </a:r>
          </a:p>
          <a:p>
            <a:pPr lvl="1"/>
            <a:r>
              <a:rPr lang="en-US" dirty="0"/>
              <a:t>Chalkboard (more resistance than whiteboard)</a:t>
            </a:r>
          </a:p>
          <a:p>
            <a:pPr lvl="1"/>
            <a:r>
              <a:rPr lang="en-US" dirty="0"/>
              <a:t>Writing in putty</a:t>
            </a:r>
          </a:p>
          <a:p>
            <a:pPr lvl="1"/>
            <a:r>
              <a:rPr lang="en-US" dirty="0"/>
              <a:t>Carpet squares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45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84607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Stability and Motor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Bilateral Integration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Visual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Sensory regulation/modulation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Organization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*Note: These components are same for all fine motor activities</a:t>
            </a:r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961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(1. Stability and Motor Control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Posture</a:t>
            </a:r>
          </a:p>
          <a:p>
            <a:pPr lvl="1"/>
            <a:r>
              <a:rPr lang="en-US" dirty="0"/>
              <a:t>90-90-90</a:t>
            </a:r>
          </a:p>
          <a:p>
            <a:pPr lvl="2"/>
            <a:r>
              <a:rPr lang="en-US" dirty="0"/>
              <a:t>Hips, knees, ankles</a:t>
            </a:r>
          </a:p>
          <a:p>
            <a:pPr lvl="1"/>
            <a:r>
              <a:rPr lang="en-US" dirty="0"/>
              <a:t>Look at chair/table height; look at tone</a:t>
            </a:r>
          </a:p>
          <a:p>
            <a:pPr lvl="1"/>
            <a:r>
              <a:rPr lang="en-US" dirty="0"/>
              <a:t>Consider ‘play’ (playground, </a:t>
            </a:r>
            <a:r>
              <a:rPr lang="en-US" dirty="0" err="1"/>
              <a:t>etc</a:t>
            </a:r>
            <a:r>
              <a:rPr lang="en-US" dirty="0"/>
              <a:t>) for strengthening core, UE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19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(1. Stability and Motor Control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013"/>
            <a:ext cx="10972800" cy="4525963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Shoulder stability</a:t>
            </a:r>
          </a:p>
          <a:p>
            <a:pPr lvl="2"/>
            <a:r>
              <a:rPr lang="en-US" sz="2800" dirty="0"/>
              <a:t>Signs</a:t>
            </a:r>
          </a:p>
          <a:p>
            <a:pPr lvl="3"/>
            <a:r>
              <a:rPr lang="en-US" sz="2400" dirty="0"/>
              <a:t>Shoulder hiking, scapula winging, Arms/wrists not grounded</a:t>
            </a:r>
          </a:p>
          <a:p>
            <a:pPr lvl="2"/>
            <a:r>
              <a:rPr lang="en-US" sz="2800" dirty="0"/>
              <a:t>Interventions</a:t>
            </a:r>
          </a:p>
          <a:p>
            <a:pPr lvl="3"/>
            <a:r>
              <a:rPr lang="en-US" sz="2400" dirty="0"/>
              <a:t>Animal walks, wheelbarrow walking, chair pushups, prone on elbows, writing on chalkboard (vertical), writing on under side of table, writing on floor (increases stability), monkey bars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59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(1. Stability and Motor Control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013"/>
            <a:ext cx="10972800" cy="4525963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Wrist</a:t>
            </a:r>
          </a:p>
          <a:p>
            <a:pPr lvl="2"/>
            <a:r>
              <a:rPr lang="en-US" sz="2800" dirty="0"/>
              <a:t>Position</a:t>
            </a:r>
          </a:p>
          <a:p>
            <a:pPr lvl="3"/>
            <a:r>
              <a:rPr lang="en-US" sz="2400" dirty="0"/>
              <a:t>Should be slightly extended or in neutral</a:t>
            </a:r>
          </a:p>
          <a:p>
            <a:pPr lvl="2"/>
            <a:r>
              <a:rPr lang="en-US" sz="2800" dirty="0"/>
              <a:t>Promotes mature grasp and necessary for speed and precision</a:t>
            </a:r>
          </a:p>
          <a:p>
            <a:pPr lvl="3"/>
            <a:r>
              <a:rPr lang="en-US" sz="2400" dirty="0"/>
              <a:t>Flexed wrist is not functional</a:t>
            </a:r>
          </a:p>
          <a:p>
            <a:pPr lvl="2"/>
            <a:r>
              <a:rPr lang="en-US" sz="2800" dirty="0"/>
              <a:t>Intervention</a:t>
            </a:r>
          </a:p>
          <a:p>
            <a:pPr lvl="3"/>
            <a:r>
              <a:rPr lang="en-US" sz="2400" dirty="0"/>
              <a:t>Vertical surfaces (for extension)</a:t>
            </a:r>
          </a:p>
          <a:p>
            <a:pPr lvl="3"/>
            <a:r>
              <a:rPr lang="en-US" sz="2400" dirty="0"/>
              <a:t>Paper position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67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Grasp (1. Stability and Motor Control 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Should allow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Distal finger movement</a:t>
            </a:r>
          </a:p>
          <a:p>
            <a:pPr lvl="1"/>
            <a:r>
              <a:rPr lang="en-US" dirty="0" err="1"/>
              <a:t>Webspace</a:t>
            </a:r>
            <a:endParaRPr lang="en-US" dirty="0"/>
          </a:p>
          <a:p>
            <a:pPr lvl="1"/>
            <a:r>
              <a:rPr lang="en-US" dirty="0"/>
              <a:t>Arches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/>
              <a:t>Interventions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sz="2400" dirty="0" err="1"/>
              <a:t>Theraputty</a:t>
            </a:r>
            <a:endParaRPr lang="en-US" sz="2400" dirty="0"/>
          </a:p>
          <a:p>
            <a:pPr lvl="1"/>
            <a:r>
              <a:rPr lang="en-US" sz="2400" dirty="0"/>
              <a:t>Spray plants</a:t>
            </a:r>
          </a:p>
          <a:p>
            <a:pPr lvl="1"/>
            <a:r>
              <a:rPr lang="en-US" sz="2400" dirty="0"/>
              <a:t>Open/close jars</a:t>
            </a:r>
          </a:p>
          <a:p>
            <a:pPr lvl="1"/>
            <a:r>
              <a:rPr lang="en-US" sz="2400" dirty="0"/>
              <a:t>Hand-building center</a:t>
            </a:r>
          </a:p>
          <a:p>
            <a:pPr lvl="1"/>
            <a:r>
              <a:rPr lang="en-US" sz="2400" dirty="0"/>
              <a:t>Staple papers (hold stapler)</a:t>
            </a:r>
          </a:p>
          <a:p>
            <a:pPr lvl="1"/>
            <a:r>
              <a:rPr lang="en-US" sz="2400" dirty="0"/>
              <a:t>Itsy Bitsy Spider</a:t>
            </a:r>
          </a:p>
          <a:p>
            <a:pPr lvl="1"/>
            <a:r>
              <a:rPr lang="en-US" sz="2400" dirty="0"/>
              <a:t>Finger isolation activities</a:t>
            </a:r>
          </a:p>
          <a:p>
            <a:pPr lvl="1"/>
            <a:r>
              <a:rPr lang="en-US" sz="2400" dirty="0"/>
              <a:t>Finger dexterity activities</a:t>
            </a:r>
          </a:p>
          <a:p>
            <a:pPr lvl="2"/>
            <a:r>
              <a:rPr lang="en-US" dirty="0"/>
              <a:t>Flipping pencil, magic tricks,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75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Incorrect Grasp (Stability &amp; Motor Control )</a:t>
            </a:r>
          </a:p>
        </p:txBody>
      </p:sp>
      <p:pic>
        <p:nvPicPr>
          <p:cNvPr id="1026" name="Picture 2" descr="http://image.slidesharecdn.com/occupationaltherapyinschoolsettings-1-16-2012-rev-120208075952-phpapp02/95/occupational-therapy-in-school-settings1162012rev-29-728.jpg?cb=134745604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746" y="1696462"/>
            <a:ext cx="7807569" cy="585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8941" y="2086377"/>
            <a:ext cx="1712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Try These!</a:t>
            </a:r>
          </a:p>
        </p:txBody>
      </p:sp>
    </p:spTree>
    <p:extLst>
      <p:ext uri="{BB962C8B-B14F-4D97-AF65-F5344CB8AC3E}">
        <p14:creationId xmlns:p14="http://schemas.microsoft.com/office/powerpoint/2010/main" val="78995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701</Words>
  <Application>Microsoft Office PowerPoint</Application>
  <PresentationFormat>Widescreen</PresentationFormat>
  <Paragraphs>147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Diseño predeterminado</vt:lpstr>
      <vt:lpstr>1_Diseño predeterminado</vt:lpstr>
      <vt:lpstr>HANDWRITING BASICS</vt:lpstr>
      <vt:lpstr>Suggestions at outset</vt:lpstr>
      <vt:lpstr>Suggestions at outset</vt:lpstr>
      <vt:lpstr>Components</vt:lpstr>
      <vt:lpstr>(1. Stability and Motor Control )</vt:lpstr>
      <vt:lpstr>UE (1. Stability and Motor Control )</vt:lpstr>
      <vt:lpstr>UE (1. Stability and Motor Control )</vt:lpstr>
      <vt:lpstr>Grasp (1. Stability and Motor Control )</vt:lpstr>
      <vt:lpstr>Incorrect Grasp (Stability &amp; Motor Control )</vt:lpstr>
      <vt:lpstr>  Grasp Intervention   (1. Stability and Motor Control )</vt:lpstr>
      <vt:lpstr>2. Bilateral Integration</vt:lpstr>
      <vt:lpstr>3. Visual Skills </vt:lpstr>
      <vt:lpstr>4. Visual Skills </vt:lpstr>
      <vt:lpstr>5. Sensory regulation </vt:lpstr>
      <vt:lpstr>6. Praxis</vt:lpstr>
      <vt:lpstr>Signs (6. Praxis)</vt:lpstr>
      <vt:lpstr>(6. Praxis)</vt:lpstr>
      <vt:lpstr>7. Organization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basics</dc:title>
  <dc:creator>wcsd</dc:creator>
  <cp:lastModifiedBy>Richard Hagen</cp:lastModifiedBy>
  <cp:revision>41</cp:revision>
  <dcterms:created xsi:type="dcterms:W3CDTF">2014-08-27T12:41:32Z</dcterms:created>
  <dcterms:modified xsi:type="dcterms:W3CDTF">2017-08-10T14:28:55Z</dcterms:modified>
</cp:coreProperties>
</file>